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037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0011890\Documents\Ambassadeur%20Zorgberoepen\Boordtabellen\Evolutie%20aantal%20studenten%20personenzorg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u0011890\Documents\Ambassadeur%20Zorgberoepen\Boordtabellen\Evolutie%20aantal%20studenten%20personenzorg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BE"/>
  <c:clrMapOvr bg1="dk2" tx1="lt1" bg2="dk1" tx2="lt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7034570250555034"/>
          <c:y val="0.10832689624240009"/>
          <c:w val="0.71221059308594958"/>
          <c:h val="0.56588902455231072"/>
        </c:manualLayout>
      </c:layout>
      <c:lineChart>
        <c:grouping val="standard"/>
        <c:ser>
          <c:idx val="0"/>
          <c:order val="0"/>
          <c:tx>
            <c:strRef>
              <c:f>Blad1!$A$2</c:f>
              <c:strCache>
                <c:ptCount val="1"/>
                <c:pt idx="0">
                  <c:v>2de graad verzorging-voeding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cat>
            <c:strRef>
              <c:f>Blad1!$B$1:$M$1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Blad1!$B$2:$M$2</c:f>
              <c:numCache>
                <c:formatCode>General</c:formatCode>
                <c:ptCount val="12"/>
                <c:pt idx="0">
                  <c:v>3650</c:v>
                </c:pt>
                <c:pt idx="1">
                  <c:v>3721</c:v>
                </c:pt>
                <c:pt idx="2">
                  <c:v>3780</c:v>
                </c:pt>
                <c:pt idx="3">
                  <c:v>3864</c:v>
                </c:pt>
                <c:pt idx="4">
                  <c:v>4105</c:v>
                </c:pt>
                <c:pt idx="5">
                  <c:v>4189</c:v>
                </c:pt>
                <c:pt idx="6">
                  <c:v>4350</c:v>
                </c:pt>
                <c:pt idx="7">
                  <c:v>4493</c:v>
                </c:pt>
                <c:pt idx="8">
                  <c:v>4491</c:v>
                </c:pt>
                <c:pt idx="9">
                  <c:v>4432</c:v>
                </c:pt>
                <c:pt idx="10">
                  <c:v>4353</c:v>
                </c:pt>
                <c:pt idx="11">
                  <c:v>4714</c:v>
                </c:pt>
              </c:numCache>
            </c:numRef>
          </c:val>
        </c:ser>
        <c:ser>
          <c:idx val="1"/>
          <c:order val="1"/>
          <c:tx>
            <c:strRef>
              <c:f>Blad1!$A$3</c:f>
              <c:strCache>
                <c:ptCount val="1"/>
                <c:pt idx="0">
                  <c:v>3de graad verzorging</c:v>
                </c:pt>
              </c:strCache>
            </c:strRef>
          </c:tx>
          <c:spPr>
            <a:ln w="38100">
              <a:solidFill>
                <a:srgbClr val="66FF33"/>
              </a:solidFill>
            </a:ln>
          </c:spPr>
          <c:cat>
            <c:strRef>
              <c:f>Blad1!$B$1:$M$1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Blad1!$B$3:$M$3</c:f>
              <c:numCache>
                <c:formatCode>General</c:formatCode>
                <c:ptCount val="12"/>
                <c:pt idx="0">
                  <c:v>3909</c:v>
                </c:pt>
                <c:pt idx="1">
                  <c:v>4064</c:v>
                </c:pt>
                <c:pt idx="2">
                  <c:v>3938</c:v>
                </c:pt>
                <c:pt idx="3">
                  <c:v>3981</c:v>
                </c:pt>
                <c:pt idx="4">
                  <c:v>4113</c:v>
                </c:pt>
                <c:pt idx="5">
                  <c:v>4221</c:v>
                </c:pt>
                <c:pt idx="6">
                  <c:v>4373</c:v>
                </c:pt>
                <c:pt idx="7">
                  <c:v>4468</c:v>
                </c:pt>
                <c:pt idx="8">
                  <c:v>4600</c:v>
                </c:pt>
                <c:pt idx="9">
                  <c:v>4671</c:v>
                </c:pt>
                <c:pt idx="10">
                  <c:v>4738</c:v>
                </c:pt>
                <c:pt idx="11">
                  <c:v>4629</c:v>
                </c:pt>
              </c:numCache>
            </c:numRef>
          </c:val>
        </c:ser>
        <c:ser>
          <c:idx val="2"/>
          <c:order val="2"/>
          <c:tx>
            <c:strRef>
              <c:f>Blad1!$A$4</c:f>
              <c:strCache>
                <c:ptCount val="1"/>
                <c:pt idx="0">
                  <c:v>3de graad organisatiehulp</c:v>
                </c:pt>
              </c:strCache>
            </c:strRef>
          </c:tx>
          <c:marker>
            <c:symbol val="none"/>
          </c:marker>
          <c:cat>
            <c:strRef>
              <c:f>Blad1!$B$1:$M$1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Blad1!$B$4:$M$4</c:f>
              <c:numCache>
                <c:formatCode>General</c:formatCode>
                <c:ptCount val="12"/>
                <c:pt idx="0">
                  <c:v>504</c:v>
                </c:pt>
                <c:pt idx="1">
                  <c:v>519</c:v>
                </c:pt>
                <c:pt idx="2">
                  <c:v>493</c:v>
                </c:pt>
                <c:pt idx="3">
                  <c:v>503</c:v>
                </c:pt>
                <c:pt idx="4">
                  <c:v>512</c:v>
                </c:pt>
                <c:pt idx="5">
                  <c:v>517</c:v>
                </c:pt>
                <c:pt idx="6">
                  <c:v>541</c:v>
                </c:pt>
                <c:pt idx="7">
                  <c:v>522</c:v>
                </c:pt>
                <c:pt idx="8">
                  <c:v>544</c:v>
                </c:pt>
                <c:pt idx="9">
                  <c:v>548</c:v>
                </c:pt>
                <c:pt idx="10">
                  <c:v>575</c:v>
                </c:pt>
                <c:pt idx="11">
                  <c:v>615</c:v>
                </c:pt>
              </c:numCache>
            </c:numRef>
          </c:val>
        </c:ser>
        <c:ser>
          <c:idx val="3"/>
          <c:order val="3"/>
          <c:tx>
            <c:strRef>
              <c:f>Blad1!$A$5</c:f>
              <c:strCache>
                <c:ptCount val="1"/>
                <c:pt idx="0">
                  <c:v>3de jaar kinderzorg</c:v>
                </c:pt>
              </c:strCache>
            </c:strRef>
          </c:tx>
          <c:marker>
            <c:symbol val="none"/>
          </c:marker>
          <c:cat>
            <c:strRef>
              <c:f>Blad1!$B$1:$M$1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Blad1!$B$5:$M$5</c:f>
              <c:numCache>
                <c:formatCode>General</c:formatCode>
                <c:ptCount val="12"/>
                <c:pt idx="0">
                  <c:v>737</c:v>
                </c:pt>
                <c:pt idx="1">
                  <c:v>738</c:v>
                </c:pt>
                <c:pt idx="2">
                  <c:v>818</c:v>
                </c:pt>
                <c:pt idx="3">
                  <c:v>848</c:v>
                </c:pt>
                <c:pt idx="4">
                  <c:v>818</c:v>
                </c:pt>
                <c:pt idx="5">
                  <c:v>880</c:v>
                </c:pt>
                <c:pt idx="6">
                  <c:v>875</c:v>
                </c:pt>
                <c:pt idx="7">
                  <c:v>922</c:v>
                </c:pt>
                <c:pt idx="8">
                  <c:v>931</c:v>
                </c:pt>
                <c:pt idx="9">
                  <c:v>950</c:v>
                </c:pt>
                <c:pt idx="10">
                  <c:v>923</c:v>
                </c:pt>
                <c:pt idx="11">
                  <c:v>934</c:v>
                </c:pt>
              </c:numCache>
            </c:numRef>
          </c:val>
        </c:ser>
        <c:ser>
          <c:idx val="4"/>
          <c:order val="4"/>
          <c:tx>
            <c:strRef>
              <c:f>Blad1!$A$6</c:f>
              <c:strCache>
                <c:ptCount val="1"/>
                <c:pt idx="0">
                  <c:v>3de jaar thuis- en bejaard.</c:v>
                </c:pt>
              </c:strCache>
            </c:strRef>
          </c:tx>
          <c:spPr>
            <a:ln w="38100">
              <a:solidFill>
                <a:srgbClr val="FF0000"/>
              </a:solidFill>
            </a:ln>
          </c:spPr>
          <c:trendline>
            <c:trendlineType val="linear"/>
          </c:trendline>
          <c:cat>
            <c:strRef>
              <c:f>Blad1!$B$1:$M$1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Blad1!$B$6:$M$6</c:f>
              <c:numCache>
                <c:formatCode>General</c:formatCode>
                <c:ptCount val="12"/>
                <c:pt idx="0">
                  <c:v>672</c:v>
                </c:pt>
                <c:pt idx="1">
                  <c:v>607</c:v>
                </c:pt>
                <c:pt idx="2">
                  <c:v>547</c:v>
                </c:pt>
                <c:pt idx="3">
                  <c:v>560</c:v>
                </c:pt>
                <c:pt idx="4">
                  <c:v>505</c:v>
                </c:pt>
                <c:pt idx="5">
                  <c:v>639</c:v>
                </c:pt>
                <c:pt idx="6">
                  <c:v>693</c:v>
                </c:pt>
                <c:pt idx="7">
                  <c:v>662</c:v>
                </c:pt>
                <c:pt idx="8">
                  <c:v>689</c:v>
                </c:pt>
                <c:pt idx="9">
                  <c:v>712</c:v>
                </c:pt>
                <c:pt idx="10">
                  <c:v>860</c:v>
                </c:pt>
                <c:pt idx="11">
                  <c:v>933</c:v>
                </c:pt>
              </c:numCache>
            </c:numRef>
          </c:val>
        </c:ser>
        <c:ser>
          <c:idx val="5"/>
          <c:order val="5"/>
          <c:tx>
            <c:strRef>
              <c:f>Blad1!$A$7</c:f>
              <c:strCache>
                <c:ptCount val="1"/>
                <c:pt idx="0">
                  <c:v>3de jaar organisatie-assistentie</c:v>
                </c:pt>
              </c:strCache>
            </c:strRef>
          </c:tx>
          <c:marker>
            <c:symbol val="none"/>
          </c:marker>
          <c:cat>
            <c:strRef>
              <c:f>Blad1!$B$1:$M$1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Blad1!$B$7:$M$7</c:f>
              <c:numCache>
                <c:formatCode>General</c:formatCode>
                <c:ptCount val="12"/>
                <c:pt idx="0">
                  <c:v>174</c:v>
                </c:pt>
                <c:pt idx="1">
                  <c:v>165</c:v>
                </c:pt>
                <c:pt idx="2">
                  <c:v>180</c:v>
                </c:pt>
                <c:pt idx="3">
                  <c:v>172</c:v>
                </c:pt>
                <c:pt idx="4">
                  <c:v>201</c:v>
                </c:pt>
                <c:pt idx="5">
                  <c:v>181</c:v>
                </c:pt>
                <c:pt idx="6">
                  <c:v>186</c:v>
                </c:pt>
                <c:pt idx="7">
                  <c:v>205</c:v>
                </c:pt>
                <c:pt idx="8">
                  <c:v>207</c:v>
                </c:pt>
                <c:pt idx="9">
                  <c:v>197</c:v>
                </c:pt>
                <c:pt idx="10">
                  <c:v>212</c:v>
                </c:pt>
                <c:pt idx="11">
                  <c:v>205</c:v>
                </c:pt>
              </c:numCache>
            </c:numRef>
          </c:val>
        </c:ser>
        <c:marker val="1"/>
        <c:axId val="42436096"/>
        <c:axId val="71536000"/>
      </c:lineChart>
      <c:catAx>
        <c:axId val="42436096"/>
        <c:scaling>
          <c:orientation val="minMax"/>
        </c:scaling>
        <c:axPos val="b"/>
        <c:majorTickMark val="none"/>
        <c:tickLblPos val="nextTo"/>
        <c:crossAx val="71536000"/>
        <c:crosses val="autoZero"/>
        <c:auto val="1"/>
        <c:lblAlgn val="ctr"/>
        <c:lblOffset val="100"/>
      </c:catAx>
      <c:valAx>
        <c:axId val="71536000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 sz="3600"/>
                </a:pPr>
                <a:r>
                  <a:rPr lang="en-US" sz="3600"/>
                  <a:t>Aantal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4243609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spPr>
    <a:solidFill>
      <a:srgbClr val="DADADA">
        <a:lumMod val="25000"/>
      </a:srgbClr>
    </a:solidFill>
  </c:spPr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nl-BE"/>
  <c:clrMapOvr bg1="dk2" tx1="lt1" bg2="dk1" tx2="lt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ser>
          <c:idx val="0"/>
          <c:order val="0"/>
          <c:tx>
            <c:strRef>
              <c:f>Blad1!$A$9</c:f>
              <c:strCache>
                <c:ptCount val="1"/>
                <c:pt idx="0">
                  <c:v>2de graad STW</c:v>
                </c:pt>
              </c:strCache>
            </c:strRef>
          </c:tx>
          <c:spPr>
            <a:ln w="38100">
              <a:solidFill>
                <a:srgbClr val="66FF33"/>
              </a:solidFill>
            </a:ln>
          </c:spPr>
          <c:cat>
            <c:strRef>
              <c:f>Blad1!$B$8:$M$8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Blad1!$B$9:$M$9</c:f>
              <c:numCache>
                <c:formatCode>General</c:formatCode>
                <c:ptCount val="12"/>
                <c:pt idx="0">
                  <c:v>6323</c:v>
                </c:pt>
                <c:pt idx="1">
                  <c:v>6690</c:v>
                </c:pt>
                <c:pt idx="2">
                  <c:v>6860</c:v>
                </c:pt>
                <c:pt idx="3">
                  <c:v>7510</c:v>
                </c:pt>
                <c:pt idx="4">
                  <c:v>8218</c:v>
                </c:pt>
                <c:pt idx="5">
                  <c:v>8942</c:v>
                </c:pt>
                <c:pt idx="6">
                  <c:v>9276</c:v>
                </c:pt>
                <c:pt idx="7">
                  <c:v>9843</c:v>
                </c:pt>
                <c:pt idx="8">
                  <c:v>10111</c:v>
                </c:pt>
                <c:pt idx="9">
                  <c:v>9762</c:v>
                </c:pt>
                <c:pt idx="10">
                  <c:v>9498</c:v>
                </c:pt>
                <c:pt idx="11">
                  <c:v>9978</c:v>
                </c:pt>
              </c:numCache>
            </c:numRef>
          </c:val>
        </c:ser>
        <c:ser>
          <c:idx val="1"/>
          <c:order val="1"/>
          <c:tx>
            <c:strRef>
              <c:f>Blad1!$A$10</c:f>
              <c:strCache>
                <c:ptCount val="1"/>
                <c:pt idx="0">
                  <c:v>3de graad STW</c:v>
                </c:pt>
              </c:strCache>
            </c:strRef>
          </c:tx>
          <c:spPr>
            <a:ln w="38100">
              <a:solidFill>
                <a:srgbClr val="FFFF00"/>
              </a:solidFill>
            </a:ln>
          </c:spPr>
          <c:cat>
            <c:strRef>
              <c:f>Blad1!$B$8:$M$8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Blad1!$B$10:$M$10</c:f>
              <c:numCache>
                <c:formatCode>General</c:formatCode>
                <c:ptCount val="12"/>
                <c:pt idx="0">
                  <c:v>4404</c:v>
                </c:pt>
                <c:pt idx="1">
                  <c:v>4340</c:v>
                </c:pt>
                <c:pt idx="2">
                  <c:v>4409</c:v>
                </c:pt>
                <c:pt idx="3">
                  <c:v>4588</c:v>
                </c:pt>
                <c:pt idx="4">
                  <c:v>4676</c:v>
                </c:pt>
                <c:pt idx="5">
                  <c:v>5176</c:v>
                </c:pt>
                <c:pt idx="6">
                  <c:v>5836</c:v>
                </c:pt>
                <c:pt idx="7">
                  <c:v>6089</c:v>
                </c:pt>
                <c:pt idx="8">
                  <c:v>6426</c:v>
                </c:pt>
                <c:pt idx="9">
                  <c:v>6872</c:v>
                </c:pt>
                <c:pt idx="10">
                  <c:v>7447</c:v>
                </c:pt>
                <c:pt idx="11">
                  <c:v>7680</c:v>
                </c:pt>
              </c:numCache>
            </c:numRef>
          </c:val>
        </c:ser>
        <c:ser>
          <c:idx val="2"/>
          <c:order val="2"/>
          <c:tx>
            <c:strRef>
              <c:f>Blad1!$A$11</c:f>
              <c:strCache>
                <c:ptCount val="1"/>
                <c:pt idx="0">
                  <c:v>3de graad Jeugd- en gehand. Zorg</c:v>
                </c:pt>
              </c:strCache>
            </c:strRef>
          </c:tx>
          <c:marker>
            <c:symbol val="none"/>
          </c:marker>
          <c:cat>
            <c:strRef>
              <c:f>Blad1!$B$8:$M$8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Blad1!$B$11:$M$11</c:f>
              <c:numCache>
                <c:formatCode>General</c:formatCode>
                <c:ptCount val="12"/>
                <c:pt idx="0">
                  <c:v>1226</c:v>
                </c:pt>
                <c:pt idx="1">
                  <c:v>1257</c:v>
                </c:pt>
                <c:pt idx="2">
                  <c:v>1271</c:v>
                </c:pt>
                <c:pt idx="3">
                  <c:v>1184</c:v>
                </c:pt>
                <c:pt idx="4">
                  <c:v>1196</c:v>
                </c:pt>
                <c:pt idx="5">
                  <c:v>1294</c:v>
                </c:pt>
                <c:pt idx="6">
                  <c:v>1276</c:v>
                </c:pt>
                <c:pt idx="7">
                  <c:v>1214</c:v>
                </c:pt>
                <c:pt idx="8">
                  <c:v>1250</c:v>
                </c:pt>
                <c:pt idx="9">
                  <c:v>1260</c:v>
                </c:pt>
                <c:pt idx="10">
                  <c:v>1188</c:v>
                </c:pt>
                <c:pt idx="11">
                  <c:v>1074</c:v>
                </c:pt>
              </c:numCache>
            </c:numRef>
          </c:val>
        </c:ser>
        <c:ser>
          <c:idx val="3"/>
          <c:order val="3"/>
          <c:tx>
            <c:strRef>
              <c:f>Blad1!$A$12</c:f>
              <c:strCache>
                <c:ptCount val="1"/>
                <c:pt idx="0">
                  <c:v>3de graad GZH en WZ wetensch.</c:v>
                </c:pt>
              </c:strCache>
            </c:strRef>
          </c:tx>
          <c:marker>
            <c:symbol val="none"/>
          </c:marker>
          <c:cat>
            <c:strRef>
              <c:f>Blad1!$B$8:$M$8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Blad1!$B$12:$M$12</c:f>
              <c:numCache>
                <c:formatCode>General</c:formatCode>
                <c:ptCount val="12"/>
                <c:pt idx="0">
                  <c:v>1232</c:v>
                </c:pt>
                <c:pt idx="1">
                  <c:v>1127</c:v>
                </c:pt>
                <c:pt idx="2">
                  <c:v>1130</c:v>
                </c:pt>
                <c:pt idx="3">
                  <c:v>1215</c:v>
                </c:pt>
                <c:pt idx="4">
                  <c:v>1394</c:v>
                </c:pt>
                <c:pt idx="5">
                  <c:v>1648</c:v>
                </c:pt>
                <c:pt idx="6">
                  <c:v>1773</c:v>
                </c:pt>
                <c:pt idx="7">
                  <c:v>1791</c:v>
                </c:pt>
                <c:pt idx="8">
                  <c:v>2002</c:v>
                </c:pt>
                <c:pt idx="9">
                  <c:v>2131</c:v>
                </c:pt>
                <c:pt idx="10">
                  <c:v>2163</c:v>
                </c:pt>
                <c:pt idx="11">
                  <c:v>2095</c:v>
                </c:pt>
              </c:numCache>
            </c:numRef>
          </c:val>
        </c:ser>
        <c:ser>
          <c:idx val="4"/>
          <c:order val="4"/>
          <c:tx>
            <c:strRef>
              <c:f>Blad1!$A$13</c:f>
              <c:strCache>
                <c:ptCount val="1"/>
                <c:pt idx="0">
                  <c:v>3de jaar Leefgroepwerking Se-n-se</c:v>
                </c:pt>
              </c:strCache>
            </c:strRef>
          </c:tx>
          <c:marker>
            <c:symbol val="none"/>
          </c:marker>
          <c:cat>
            <c:strRef>
              <c:f>Blad1!$B$8:$M$8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Blad1!$B$13:$M$13</c:f>
              <c:numCache>
                <c:formatCode>General</c:formatCode>
                <c:ptCount val="12"/>
                <c:pt idx="0">
                  <c:v>147</c:v>
                </c:pt>
                <c:pt idx="1">
                  <c:v>159</c:v>
                </c:pt>
                <c:pt idx="2">
                  <c:v>139</c:v>
                </c:pt>
                <c:pt idx="3">
                  <c:v>172</c:v>
                </c:pt>
                <c:pt idx="4">
                  <c:v>240</c:v>
                </c:pt>
                <c:pt idx="5">
                  <c:v>296</c:v>
                </c:pt>
                <c:pt idx="6">
                  <c:v>291</c:v>
                </c:pt>
                <c:pt idx="7">
                  <c:v>315</c:v>
                </c:pt>
                <c:pt idx="8">
                  <c:v>298</c:v>
                </c:pt>
                <c:pt idx="9">
                  <c:v>250</c:v>
                </c:pt>
                <c:pt idx="10">
                  <c:v>234</c:v>
                </c:pt>
                <c:pt idx="11">
                  <c:v>236</c:v>
                </c:pt>
              </c:numCache>
            </c:numRef>
          </c:val>
        </c:ser>
        <c:ser>
          <c:idx val="5"/>
          <c:order val="5"/>
          <c:tx>
            <c:strRef>
              <c:f>Blad1!$A$14</c:f>
              <c:strCache>
                <c:ptCount val="1"/>
                <c:pt idx="0">
                  <c:v>3de jaar Internaatswerking Se-n-se</c:v>
                </c:pt>
              </c:strCache>
            </c:strRef>
          </c:tx>
          <c:marker>
            <c:symbol val="none"/>
          </c:marker>
          <c:cat>
            <c:strRef>
              <c:f>Blad1!$B$8:$M$8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Blad1!$B$14:$M$14</c:f>
              <c:numCache>
                <c:formatCode>General</c:formatCode>
                <c:ptCount val="12"/>
                <c:pt idx="0">
                  <c:v>18</c:v>
                </c:pt>
                <c:pt idx="1">
                  <c:v>27</c:v>
                </c:pt>
                <c:pt idx="2">
                  <c:v>17</c:v>
                </c:pt>
                <c:pt idx="3">
                  <c:v>23</c:v>
                </c:pt>
                <c:pt idx="4">
                  <c:v>17</c:v>
                </c:pt>
                <c:pt idx="5">
                  <c:v>11</c:v>
                </c:pt>
                <c:pt idx="6">
                  <c:v>15</c:v>
                </c:pt>
                <c:pt idx="7">
                  <c:v>22</c:v>
                </c:pt>
                <c:pt idx="8">
                  <c:v>17</c:v>
                </c:pt>
                <c:pt idx="9">
                  <c:v>25</c:v>
                </c:pt>
                <c:pt idx="10">
                  <c:v>32</c:v>
                </c:pt>
                <c:pt idx="11">
                  <c:v>17</c:v>
                </c:pt>
              </c:numCache>
            </c:numRef>
          </c:val>
        </c:ser>
        <c:ser>
          <c:idx val="6"/>
          <c:order val="6"/>
          <c:tx>
            <c:strRef>
              <c:f>Blad1!$A$15</c:f>
              <c:strCache>
                <c:ptCount val="1"/>
                <c:pt idx="0">
                  <c:v>3de jaar Animatie ouderen zorg  Se-n-se</c:v>
                </c:pt>
              </c:strCache>
            </c:strRef>
          </c:tx>
          <c:marker>
            <c:symbol val="none"/>
          </c:marker>
          <c:cat>
            <c:strRef>
              <c:f>Blad1!$B$8:$M$8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Blad1!$B$15:$M$15</c:f>
              <c:numCache>
                <c:formatCode>General</c:formatCode>
                <c:ptCount val="12"/>
                <c:pt idx="8">
                  <c:v>19</c:v>
                </c:pt>
                <c:pt idx="9">
                  <c:v>21</c:v>
                </c:pt>
                <c:pt idx="10">
                  <c:v>10</c:v>
                </c:pt>
                <c:pt idx="11">
                  <c:v>8</c:v>
                </c:pt>
              </c:numCache>
            </c:numRef>
          </c:val>
        </c:ser>
        <c:ser>
          <c:idx val="7"/>
          <c:order val="7"/>
          <c:tx>
            <c:strRef>
              <c:f>Blad1!$A$16</c:f>
              <c:strCache>
                <c:ptCount val="1"/>
                <c:pt idx="0">
                  <c:v>3de jaar Tandartsassistentie/Se-n-se</c:v>
                </c:pt>
              </c:strCache>
            </c:strRef>
          </c:tx>
          <c:marker>
            <c:symbol val="none"/>
          </c:marker>
          <c:cat>
            <c:strRef>
              <c:f>Blad1!$B$8:$M$8</c:f>
              <c:strCache>
                <c:ptCount val="12"/>
                <c:pt idx="0">
                  <c:v>99-00</c:v>
                </c:pt>
                <c:pt idx="1">
                  <c:v>00-01</c:v>
                </c:pt>
                <c:pt idx="2">
                  <c:v>01-02</c:v>
                </c:pt>
                <c:pt idx="3">
                  <c:v>02-03</c:v>
                </c:pt>
                <c:pt idx="4">
                  <c:v>03-04</c:v>
                </c:pt>
                <c:pt idx="5">
                  <c:v>04-05</c:v>
                </c:pt>
                <c:pt idx="6">
                  <c:v>05-06</c:v>
                </c:pt>
                <c:pt idx="7">
                  <c:v>06-07</c:v>
                </c:pt>
                <c:pt idx="8">
                  <c:v>07-08</c:v>
                </c:pt>
                <c:pt idx="9">
                  <c:v>08-09</c:v>
                </c:pt>
                <c:pt idx="10">
                  <c:v>09-10</c:v>
                </c:pt>
                <c:pt idx="11">
                  <c:v>10-11</c:v>
                </c:pt>
              </c:strCache>
            </c:strRef>
          </c:cat>
          <c:val>
            <c:numRef>
              <c:f>Blad1!$B$16:$M$16</c:f>
              <c:numCache>
                <c:formatCode>General</c:formatCode>
                <c:ptCount val="12"/>
                <c:pt idx="10">
                  <c:v>13</c:v>
                </c:pt>
                <c:pt idx="11">
                  <c:v>16</c:v>
                </c:pt>
              </c:numCache>
            </c:numRef>
          </c:val>
        </c:ser>
        <c:marker val="1"/>
        <c:axId val="127803392"/>
        <c:axId val="128392576"/>
      </c:lineChart>
      <c:catAx>
        <c:axId val="127803392"/>
        <c:scaling>
          <c:orientation val="minMax"/>
        </c:scaling>
        <c:axPos val="b"/>
        <c:majorTickMark val="none"/>
        <c:tickLblPos val="nextTo"/>
        <c:crossAx val="128392576"/>
        <c:crosses val="autoZero"/>
        <c:auto val="1"/>
        <c:lblAlgn val="ctr"/>
        <c:lblOffset val="100"/>
      </c:catAx>
      <c:valAx>
        <c:axId val="128392576"/>
        <c:scaling>
          <c:orientation val="minMax"/>
          <c:max val="11000"/>
        </c:scaling>
        <c:axPos val="l"/>
        <c:majorGridlines/>
        <c:title>
          <c:tx>
            <c:rich>
              <a:bodyPr/>
              <a:lstStyle/>
              <a:p>
                <a:pPr>
                  <a:defRPr sz="3200"/>
                </a:pPr>
                <a:r>
                  <a:rPr lang="en-US" sz="3200"/>
                  <a:t>Aantal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2780339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spPr>
    <a:solidFill>
      <a:srgbClr val="DADADA">
        <a:lumMod val="25000"/>
      </a:srgbClr>
    </a:solidFill>
  </c:spPr>
  <c:externalData r:id="rId2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EBB67-E9EC-4E0A-A1BD-C54FE93D184F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9DED3B-BA41-438F-A53C-E71F445C7C4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nl-NL"/>
              <a:t>8 September 20108 September 2010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048A6AA-02AC-4128-830B-016400FCE798}" type="slidenum">
              <a:rPr lang="nl-NL"/>
              <a:pPr/>
              <a:t>1</a:t>
            </a:fld>
            <a:endParaRPr lang="nl-NL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nl-BE" dirty="0"/>
              <a:t>NB Cijfers 2010: VHLORA Telling 4 oktober 2010, Katholiek net HBO5: Cijfers van Laurent, Niet katholieke HBO5 cijfers van 2009</a:t>
            </a:r>
          </a:p>
          <a:p>
            <a:r>
              <a:rPr lang="nl-BE" dirty="0"/>
              <a:t>In 2006: </a:t>
            </a:r>
          </a:p>
          <a:p>
            <a:r>
              <a:rPr lang="nl-BE" dirty="0"/>
              <a:t>Oost-Vlaanderen: 0.26</a:t>
            </a:r>
          </a:p>
          <a:p>
            <a:r>
              <a:rPr lang="nl-BE" dirty="0"/>
              <a:t>West-Vlaanderen: 0.29</a:t>
            </a:r>
          </a:p>
          <a:p>
            <a:r>
              <a:rPr lang="nl-BE" dirty="0"/>
              <a:t>In Brussel: 0.04</a:t>
            </a:r>
          </a:p>
          <a:p>
            <a:r>
              <a:rPr lang="nl-BE" dirty="0"/>
              <a:t>In Vlaams-Brabant: 0.17</a:t>
            </a:r>
          </a:p>
          <a:p>
            <a:r>
              <a:rPr lang="nl-BE" dirty="0"/>
              <a:t>In Limburg: 0.54</a:t>
            </a:r>
          </a:p>
          <a:p>
            <a:r>
              <a:rPr lang="nl-BE" dirty="0"/>
              <a:t>In Antwerpen: 0.27</a:t>
            </a:r>
            <a:endParaRPr lang="nl-NL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DFB59-A332-4292-96E5-01485EA64C01}" type="datetimeFigureOut">
              <a:rPr lang="nl-BE" smtClean="0"/>
              <a:pPr/>
              <a:t>4/05/2011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D56D7C-2D2B-4C01-8FCF-6EA16F06B037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9490" name="Picture 11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484438" y="1700213"/>
            <a:ext cx="5040312" cy="4478337"/>
          </a:xfrm>
          <a:noFill/>
          <a:ln/>
        </p:spPr>
      </p:pic>
      <p:sp>
        <p:nvSpPr>
          <p:cNvPr id="319491" name="Line 3"/>
          <p:cNvSpPr>
            <a:spLocks noChangeShapeType="1"/>
          </p:cNvSpPr>
          <p:nvPr/>
        </p:nvSpPr>
        <p:spPr bwMode="auto">
          <a:xfrm>
            <a:off x="3276600" y="908050"/>
            <a:ext cx="647700" cy="15128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/>
          </a:p>
        </p:txBody>
      </p:sp>
      <p:sp>
        <p:nvSpPr>
          <p:cNvPr id="319492" name="Line 4"/>
          <p:cNvSpPr>
            <a:spLocks noChangeShapeType="1"/>
          </p:cNvSpPr>
          <p:nvPr/>
        </p:nvSpPr>
        <p:spPr bwMode="auto">
          <a:xfrm flipV="1">
            <a:off x="2411413" y="2852738"/>
            <a:ext cx="647700" cy="3603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/>
          </a:p>
        </p:txBody>
      </p:sp>
      <p:sp>
        <p:nvSpPr>
          <p:cNvPr id="319493" name="Line 5"/>
          <p:cNvSpPr>
            <a:spLocks noChangeShapeType="1"/>
          </p:cNvSpPr>
          <p:nvPr/>
        </p:nvSpPr>
        <p:spPr bwMode="auto">
          <a:xfrm flipV="1">
            <a:off x="3708400" y="3213100"/>
            <a:ext cx="1079500" cy="1584325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/>
          </a:p>
        </p:txBody>
      </p:sp>
      <p:sp>
        <p:nvSpPr>
          <p:cNvPr id="319494" name="Line 6"/>
          <p:cNvSpPr>
            <a:spLocks noChangeShapeType="1"/>
          </p:cNvSpPr>
          <p:nvPr/>
        </p:nvSpPr>
        <p:spPr bwMode="auto">
          <a:xfrm flipH="1" flipV="1">
            <a:off x="5724525" y="3213100"/>
            <a:ext cx="1008063" cy="17287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/>
          </a:p>
        </p:txBody>
      </p:sp>
      <p:sp>
        <p:nvSpPr>
          <p:cNvPr id="319495" name="Line 7"/>
          <p:cNvSpPr>
            <a:spLocks noChangeShapeType="1"/>
          </p:cNvSpPr>
          <p:nvPr/>
        </p:nvSpPr>
        <p:spPr bwMode="auto">
          <a:xfrm flipH="1">
            <a:off x="6300788" y="2636838"/>
            <a:ext cx="431800" cy="7143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/>
          </a:p>
        </p:txBody>
      </p:sp>
      <p:sp>
        <p:nvSpPr>
          <p:cNvPr id="319496" name="Line 8"/>
          <p:cNvSpPr>
            <a:spLocks noChangeShapeType="1"/>
          </p:cNvSpPr>
          <p:nvPr/>
        </p:nvSpPr>
        <p:spPr bwMode="auto">
          <a:xfrm flipH="1">
            <a:off x="5219700" y="765175"/>
            <a:ext cx="576263" cy="1439863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nl-BE"/>
          </a:p>
        </p:txBody>
      </p:sp>
      <p:sp>
        <p:nvSpPr>
          <p:cNvPr id="319497" name="Text Box 9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nl-BE" sz="1600"/>
              <a:t>Indicatoren studenten verpleegkunde per provincie 2010-2011</a:t>
            </a:r>
            <a:endParaRPr lang="nl-NL" sz="1600"/>
          </a:p>
        </p:txBody>
      </p:sp>
      <p:graphicFrame>
        <p:nvGraphicFramePr>
          <p:cNvPr id="319498" name="Group 10"/>
          <p:cNvGraphicFramePr>
            <a:graphicFrameLocks noGrp="1"/>
          </p:cNvGraphicFramePr>
          <p:nvPr/>
        </p:nvGraphicFramePr>
        <p:xfrm>
          <a:off x="1116013" y="765175"/>
          <a:ext cx="2232025" cy="1710690"/>
        </p:xfrm>
        <a:graphic>
          <a:graphicData uri="http://schemas.openxmlformats.org/drawingml/2006/table">
            <a:tbl>
              <a:tblPr/>
              <a:tblGrid>
                <a:gridCol w="1368425"/>
                <a:gridCol w="863600"/>
              </a:tblGrid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Oost-Vlaanderen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bedden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24.001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inwoners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1.432.326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studenten ’10 -'11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2.955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 / inw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0,21%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bed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bachelor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 dirty="0">
                          <a:latin typeface="Arial"/>
                        </a:rPr>
                        <a:t>63%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0154" name="Group 666"/>
          <p:cNvGraphicFramePr>
            <a:graphicFrameLocks noGrp="1"/>
          </p:cNvGraphicFramePr>
          <p:nvPr/>
        </p:nvGraphicFramePr>
        <p:xfrm>
          <a:off x="1" y="2781300"/>
          <a:ext cx="2483767" cy="1710690"/>
        </p:xfrm>
        <a:graphic>
          <a:graphicData uri="http://schemas.openxmlformats.org/drawingml/2006/table">
            <a:tbl>
              <a:tblPr/>
              <a:tblGrid>
                <a:gridCol w="1567417"/>
                <a:gridCol w="916350"/>
              </a:tblGrid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West-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Vlaanderen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bedden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21.184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inwoners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1.159.366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studenten '10 -'11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3.353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 / inw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0,29%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bed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bachelor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 dirty="0">
                          <a:latin typeface="Arial"/>
                        </a:rPr>
                        <a:t>46%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0156" name="Group 668"/>
          <p:cNvGraphicFramePr>
            <a:graphicFrameLocks noGrp="1"/>
          </p:cNvGraphicFramePr>
          <p:nvPr/>
        </p:nvGraphicFramePr>
        <p:xfrm>
          <a:off x="1908175" y="4724400"/>
          <a:ext cx="2519363" cy="1710690"/>
        </p:xfrm>
        <a:graphic>
          <a:graphicData uri="http://schemas.openxmlformats.org/drawingml/2006/table">
            <a:tbl>
              <a:tblPr/>
              <a:tblGrid>
                <a:gridCol w="1700213"/>
                <a:gridCol w="819150"/>
              </a:tblGrid>
              <a:tr h="2413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Brussels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gewest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(Ned.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talig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bedden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8.351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inwoners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1.089.538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'10 -'11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512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 / inw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0,05%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bed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bachelor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 dirty="0">
                          <a:latin typeface="Arial"/>
                        </a:rPr>
                        <a:t>80%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0147" name="Group 659"/>
          <p:cNvGraphicFramePr>
            <a:graphicFrameLocks noGrp="1"/>
          </p:cNvGraphicFramePr>
          <p:nvPr/>
        </p:nvGraphicFramePr>
        <p:xfrm>
          <a:off x="5724525" y="4724400"/>
          <a:ext cx="2592388" cy="1710690"/>
        </p:xfrm>
        <a:graphic>
          <a:graphicData uri="http://schemas.openxmlformats.org/drawingml/2006/table">
            <a:tbl>
              <a:tblPr/>
              <a:tblGrid>
                <a:gridCol w="1708150"/>
                <a:gridCol w="884238"/>
              </a:tblGrid>
              <a:tr h="168275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Vlaams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-Brabant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bedden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14.378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inwoners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1.076.924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'10 -'11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1.100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 / inw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0,10%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bed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bachelor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 dirty="0">
                          <a:latin typeface="Arial"/>
                        </a:rPr>
                        <a:t>68%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0159" name="Group 671"/>
          <p:cNvGraphicFramePr>
            <a:graphicFrameLocks noGrp="1"/>
          </p:cNvGraphicFramePr>
          <p:nvPr/>
        </p:nvGraphicFramePr>
        <p:xfrm>
          <a:off x="6588224" y="2564904"/>
          <a:ext cx="2376487" cy="1710552"/>
        </p:xfrm>
        <a:graphic>
          <a:graphicData uri="http://schemas.openxmlformats.org/drawingml/2006/table">
            <a:tbl>
              <a:tblPr/>
              <a:tblGrid>
                <a:gridCol w="1441450"/>
                <a:gridCol w="935037"/>
              </a:tblGrid>
              <a:tr h="243911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Limburg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24454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bedden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9.420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3911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inwoners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838.505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54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studenten '10 -'11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2.266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54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 / inw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0,27%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54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bed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54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bachelor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 dirty="0">
                          <a:latin typeface="Arial"/>
                        </a:rPr>
                        <a:t>41%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20160" name="Group 672"/>
          <p:cNvGraphicFramePr>
            <a:graphicFrameLocks noGrp="1"/>
          </p:cNvGraphicFramePr>
          <p:nvPr/>
        </p:nvGraphicFramePr>
        <p:xfrm>
          <a:off x="5795963" y="620713"/>
          <a:ext cx="2305050" cy="1710690"/>
        </p:xfrm>
        <a:graphic>
          <a:graphicData uri="http://schemas.openxmlformats.org/drawingml/2006/table">
            <a:tbl>
              <a:tblPr/>
              <a:tblGrid>
                <a:gridCol w="1439862"/>
                <a:gridCol w="865188"/>
              </a:tblGrid>
              <a:tr h="177800"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Antwerpen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l-BE"/>
                    </a:p>
                  </a:txBody>
                  <a:tcPr/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bedden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27.635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</a:t>
                      </a: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inwoners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2010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1.744.862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# studenten '10 -'11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3.472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 / inw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0,20%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studenten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bed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>
                          <a:latin typeface="Arial"/>
                        </a:rPr>
                        <a:t>0,13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% bachelor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l-BE" sz="1000" b="1" i="0" u="none" strike="noStrike" dirty="0">
                          <a:latin typeface="Arial"/>
                        </a:rPr>
                        <a:t>61%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20161" name="Text Box 673"/>
          <p:cNvSpPr txBox="1">
            <a:spLocks noChangeArrowheads="1"/>
          </p:cNvSpPr>
          <p:nvPr/>
        </p:nvSpPr>
        <p:spPr bwMode="auto">
          <a:xfrm>
            <a:off x="0" y="260350"/>
            <a:ext cx="74517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nl-BE" sz="1000" dirty="0"/>
              <a:t>Cijfers 2010: Bacheloropleidingen: VHLORA telling 4/10/2010; HBO5: VVKSO telling 2010, niet katholiek net: nog cijfers 2009 </a:t>
            </a:r>
            <a:endParaRPr lang="nl-NL" sz="1000" dirty="0"/>
          </a:p>
        </p:txBody>
      </p:sp>
      <p:sp>
        <p:nvSpPr>
          <p:cNvPr id="163" name="Tekstvak 162"/>
          <p:cNvSpPr txBox="1"/>
          <p:nvPr/>
        </p:nvSpPr>
        <p:spPr>
          <a:xfrm>
            <a:off x="0" y="6596390"/>
            <a:ext cx="358303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sz="1100" dirty="0" smtClean="0"/>
              <a:t># Bedden 2010: ziekenhuisbedden + WZC 01/01/2010</a:t>
            </a:r>
            <a:endParaRPr lang="nl-BE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nl-BE" dirty="0" smtClean="0"/>
              <a:t>Evolutie in # studenten BSO </a:t>
            </a:r>
            <a:r>
              <a:rPr lang="nl-BE" dirty="0" smtClean="0"/>
              <a:t>personenzorg VVKSO</a:t>
            </a:r>
            <a:endParaRPr lang="nl-BE" dirty="0"/>
          </a:p>
        </p:txBody>
      </p:sp>
      <p:graphicFrame>
        <p:nvGraphicFramePr>
          <p:cNvPr id="3" name="Grafiek 2"/>
          <p:cNvGraphicFramePr/>
          <p:nvPr/>
        </p:nvGraphicFramePr>
        <p:xfrm>
          <a:off x="971600" y="1916832"/>
          <a:ext cx="8008620" cy="4815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nl-BE" dirty="0" smtClean="0"/>
              <a:t>Evolutie in # studenten TSO </a:t>
            </a:r>
            <a:r>
              <a:rPr lang="nl-BE" dirty="0" smtClean="0"/>
              <a:t>personenzorg VVKSO</a:t>
            </a:r>
            <a:endParaRPr lang="nl-BE" b="0" dirty="0"/>
          </a:p>
        </p:txBody>
      </p:sp>
      <p:graphicFrame>
        <p:nvGraphicFramePr>
          <p:cNvPr id="3" name="Grafiek 2"/>
          <p:cNvGraphicFramePr/>
          <p:nvPr/>
        </p:nvGraphicFramePr>
        <p:xfrm>
          <a:off x="1007096" y="1889448"/>
          <a:ext cx="8136904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immer 2">
    <a:dk1>
      <a:srgbClr val="000099"/>
    </a:dk1>
    <a:lt1>
      <a:srgbClr val="FFFFFF"/>
    </a:lt1>
    <a:dk2>
      <a:srgbClr val="000066"/>
    </a:dk2>
    <a:lt2>
      <a:srgbClr val="EAEAEA"/>
    </a:lt2>
    <a:accent1>
      <a:srgbClr val="66CCFF"/>
    </a:accent1>
    <a:accent2>
      <a:srgbClr val="0066FF"/>
    </a:accent2>
    <a:accent3>
      <a:srgbClr val="AAAAB8"/>
    </a:accent3>
    <a:accent4>
      <a:srgbClr val="DADADA"/>
    </a:accent4>
    <a:accent5>
      <a:srgbClr val="B8E2FF"/>
    </a:accent5>
    <a:accent6>
      <a:srgbClr val="005CE7"/>
    </a:accent6>
    <a:hlink>
      <a:srgbClr val="FFFFCC"/>
    </a:hlink>
    <a:folHlink>
      <a:srgbClr val="99CC00"/>
    </a:folHlink>
  </a:clrScheme>
  <a:fontScheme name="Shimmer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Shimmer 2">
    <a:dk1>
      <a:srgbClr val="000099"/>
    </a:dk1>
    <a:lt1>
      <a:srgbClr val="FFFFFF"/>
    </a:lt1>
    <a:dk2>
      <a:srgbClr val="000066"/>
    </a:dk2>
    <a:lt2>
      <a:srgbClr val="EAEAEA"/>
    </a:lt2>
    <a:accent1>
      <a:srgbClr val="66CCFF"/>
    </a:accent1>
    <a:accent2>
      <a:srgbClr val="0066FF"/>
    </a:accent2>
    <a:accent3>
      <a:srgbClr val="AAAAB8"/>
    </a:accent3>
    <a:accent4>
      <a:srgbClr val="DADADA"/>
    </a:accent4>
    <a:accent5>
      <a:srgbClr val="B8E2FF"/>
    </a:accent5>
    <a:accent6>
      <a:srgbClr val="005CE7"/>
    </a:accent6>
    <a:hlink>
      <a:srgbClr val="FFFFCC"/>
    </a:hlink>
    <a:folHlink>
      <a:srgbClr val="99CC00"/>
    </a:folHlink>
  </a:clrScheme>
  <a:fontScheme name="Shimmer">
    <a:majorFont>
      <a:latin typeface="Tahoma"/>
      <a:ea typeface=""/>
      <a:cs typeface=""/>
    </a:majorFont>
    <a:minorFont>
      <a:latin typeface="Tahoma"/>
      <a:ea typeface=""/>
      <a:cs typeface=""/>
    </a:minorFont>
  </a:fontScheme>
  <a:fmtScheme name="Kantoor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281</Words>
  <Application>Microsoft Office PowerPoint</Application>
  <PresentationFormat>Diavoorstelling (4:3)</PresentationFormat>
  <Paragraphs>95</Paragraphs>
  <Slides>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4" baseType="lpstr">
      <vt:lpstr>Office-thema</vt:lpstr>
      <vt:lpstr>Dia 1</vt:lpstr>
      <vt:lpstr>Evolutie in # studenten BSO personenzorg VVKSO</vt:lpstr>
      <vt:lpstr>Evolutie in # studenten TSO personenzorg VVKSO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standaard</dc:creator>
  <cp:lastModifiedBy>standaard</cp:lastModifiedBy>
  <cp:revision>2</cp:revision>
  <dcterms:created xsi:type="dcterms:W3CDTF">2011-05-04T21:22:53Z</dcterms:created>
  <dcterms:modified xsi:type="dcterms:W3CDTF">2011-05-04T21:46:30Z</dcterms:modified>
</cp:coreProperties>
</file>